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6" r:id="rId4"/>
  </p:sldMasterIdLst>
  <p:sldIdLst>
    <p:sldId id="256" r:id="rId5"/>
    <p:sldId id="347" r:id="rId6"/>
    <p:sldId id="359" r:id="rId7"/>
    <p:sldId id="259" r:id="rId8"/>
    <p:sldId id="258" r:id="rId9"/>
    <p:sldId id="261" r:id="rId10"/>
    <p:sldId id="360" r:id="rId11"/>
    <p:sldId id="357" r:id="rId12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9C02778-6CA8-496C-9C6F-2AFF7BAA93BA}" v="1" dt="2026-04-01T15:05:17.44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6" autoAdjust="0"/>
    <p:restoredTop sz="94660"/>
  </p:normalViewPr>
  <p:slideViewPr>
    <p:cSldViewPr snapToGrid="0">
      <p:cViewPr varScale="1">
        <p:scale>
          <a:sx n="146" d="100"/>
          <a:sy n="146" d="100"/>
        </p:scale>
        <p:origin x="342" y="11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18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iles Rhoads" userId="f3c8f654-77b3-4431-9f4e-3472eb5365be" providerId="ADAL" clId="{BB7AB7B7-929F-45D8-B2C2-BB5E026B143E}"/>
    <pc:docChg chg="undo custSel modSld">
      <pc:chgData name="Giles Rhoads" userId="f3c8f654-77b3-4431-9f4e-3472eb5365be" providerId="ADAL" clId="{BB7AB7B7-929F-45D8-B2C2-BB5E026B143E}" dt="2026-04-01T15:57:55.789" v="907" actId="20577"/>
      <pc:docMkLst>
        <pc:docMk/>
      </pc:docMkLst>
      <pc:sldChg chg="modSp mod">
        <pc:chgData name="Giles Rhoads" userId="f3c8f654-77b3-4431-9f4e-3472eb5365be" providerId="ADAL" clId="{BB7AB7B7-929F-45D8-B2C2-BB5E026B143E}" dt="2026-04-01T13:54:44.880" v="115" actId="20577"/>
        <pc:sldMkLst>
          <pc:docMk/>
          <pc:sldMk cId="1126286427" sldId="256"/>
        </pc:sldMkLst>
        <pc:spChg chg="mod">
          <ac:chgData name="Giles Rhoads" userId="f3c8f654-77b3-4431-9f4e-3472eb5365be" providerId="ADAL" clId="{BB7AB7B7-929F-45D8-B2C2-BB5E026B143E}" dt="2026-04-01T13:54:44.880" v="115" actId="20577"/>
          <ac:spMkLst>
            <pc:docMk/>
            <pc:sldMk cId="1126286427" sldId="256"/>
            <ac:spMk id="3" creationId="{00000000-0000-0000-0000-000000000000}"/>
          </ac:spMkLst>
        </pc:spChg>
      </pc:sldChg>
      <pc:sldChg chg="modSp mod">
        <pc:chgData name="Giles Rhoads" userId="f3c8f654-77b3-4431-9f4e-3472eb5365be" providerId="ADAL" clId="{BB7AB7B7-929F-45D8-B2C2-BB5E026B143E}" dt="2026-04-01T15:00:48.922" v="714" actId="20577"/>
        <pc:sldMkLst>
          <pc:docMk/>
          <pc:sldMk cId="1178790757" sldId="258"/>
        </pc:sldMkLst>
        <pc:spChg chg="mod">
          <ac:chgData name="Giles Rhoads" userId="f3c8f654-77b3-4431-9f4e-3472eb5365be" providerId="ADAL" clId="{BB7AB7B7-929F-45D8-B2C2-BB5E026B143E}" dt="2026-04-01T15:00:48.922" v="714" actId="20577"/>
          <ac:spMkLst>
            <pc:docMk/>
            <pc:sldMk cId="1178790757" sldId="258"/>
            <ac:spMk id="7" creationId="{8AB901FE-68AE-AF42-5940-24ABA302D30C}"/>
          </ac:spMkLst>
        </pc:spChg>
      </pc:sldChg>
      <pc:sldChg chg="addSp delSp mod">
        <pc:chgData name="Giles Rhoads" userId="f3c8f654-77b3-4431-9f4e-3472eb5365be" providerId="ADAL" clId="{BB7AB7B7-929F-45D8-B2C2-BB5E026B143E}" dt="2026-04-01T14:59:42.192" v="660" actId="22"/>
        <pc:sldMkLst>
          <pc:docMk/>
          <pc:sldMk cId="3060676982" sldId="259"/>
        </pc:sldMkLst>
        <pc:picChg chg="add">
          <ac:chgData name="Giles Rhoads" userId="f3c8f654-77b3-4431-9f4e-3472eb5365be" providerId="ADAL" clId="{BB7AB7B7-929F-45D8-B2C2-BB5E026B143E}" dt="2026-04-01T14:59:42.192" v="660" actId="22"/>
          <ac:picMkLst>
            <pc:docMk/>
            <pc:sldMk cId="3060676982" sldId="259"/>
            <ac:picMk id="3" creationId="{DE7A818A-997D-6560-6728-8EEA8E02F6A9}"/>
          </ac:picMkLst>
        </pc:picChg>
        <pc:picChg chg="del">
          <ac:chgData name="Giles Rhoads" userId="f3c8f654-77b3-4431-9f4e-3472eb5365be" providerId="ADAL" clId="{BB7AB7B7-929F-45D8-B2C2-BB5E026B143E}" dt="2026-04-01T14:58:25.355" v="659" actId="478"/>
          <ac:picMkLst>
            <pc:docMk/>
            <pc:sldMk cId="3060676982" sldId="259"/>
            <ac:picMk id="16" creationId="{02353442-0B07-3A5A-1D18-A7E04FD8ED8F}"/>
          </ac:picMkLst>
        </pc:picChg>
      </pc:sldChg>
      <pc:sldChg chg="addSp modSp mod">
        <pc:chgData name="Giles Rhoads" userId="f3c8f654-77b3-4431-9f4e-3472eb5365be" providerId="ADAL" clId="{BB7AB7B7-929F-45D8-B2C2-BB5E026B143E}" dt="2026-04-01T15:05:41.432" v="739" actId="14100"/>
        <pc:sldMkLst>
          <pc:docMk/>
          <pc:sldMk cId="1927759688" sldId="261"/>
        </pc:sldMkLst>
        <pc:spChg chg="mod">
          <ac:chgData name="Giles Rhoads" userId="f3c8f654-77b3-4431-9f4e-3472eb5365be" providerId="ADAL" clId="{BB7AB7B7-929F-45D8-B2C2-BB5E026B143E}" dt="2026-04-01T15:03:13.810" v="730" actId="20577"/>
          <ac:spMkLst>
            <pc:docMk/>
            <pc:sldMk cId="1927759688" sldId="261"/>
            <ac:spMk id="10" creationId="{E9951D59-3318-F6A4-421A-4341938360CB}"/>
          </ac:spMkLst>
        </pc:spChg>
        <pc:picChg chg="add mod">
          <ac:chgData name="Giles Rhoads" userId="f3c8f654-77b3-4431-9f4e-3472eb5365be" providerId="ADAL" clId="{BB7AB7B7-929F-45D8-B2C2-BB5E026B143E}" dt="2026-04-01T15:03:20.624" v="731" actId="1076"/>
          <ac:picMkLst>
            <pc:docMk/>
            <pc:sldMk cId="1927759688" sldId="261"/>
            <ac:picMk id="3" creationId="{56CCCBCD-6F52-B381-E08B-992621B6145A}"/>
          </ac:picMkLst>
        </pc:picChg>
        <pc:picChg chg="add mod">
          <ac:chgData name="Giles Rhoads" userId="f3c8f654-77b3-4431-9f4e-3472eb5365be" providerId="ADAL" clId="{BB7AB7B7-929F-45D8-B2C2-BB5E026B143E}" dt="2026-04-01T15:05:41.432" v="739" actId="14100"/>
          <ac:picMkLst>
            <pc:docMk/>
            <pc:sldMk cId="1927759688" sldId="261"/>
            <ac:picMk id="4" creationId="{F5C788CD-A228-6EF3-46A9-EC593BCA9E2C}"/>
          </ac:picMkLst>
        </pc:picChg>
      </pc:sldChg>
      <pc:sldChg chg="modSp mod">
        <pc:chgData name="Giles Rhoads" userId="f3c8f654-77b3-4431-9f4e-3472eb5365be" providerId="ADAL" clId="{BB7AB7B7-929F-45D8-B2C2-BB5E026B143E}" dt="2026-04-01T14:05:00.556" v="643" actId="33524"/>
        <pc:sldMkLst>
          <pc:docMk/>
          <pc:sldMk cId="1965888749" sldId="347"/>
        </pc:sldMkLst>
        <pc:spChg chg="mod">
          <ac:chgData name="Giles Rhoads" userId="f3c8f654-77b3-4431-9f4e-3472eb5365be" providerId="ADAL" clId="{BB7AB7B7-929F-45D8-B2C2-BB5E026B143E}" dt="2026-04-01T13:55:27.907" v="171" actId="20577"/>
          <ac:spMkLst>
            <pc:docMk/>
            <pc:sldMk cId="1965888749" sldId="347"/>
            <ac:spMk id="2" creationId="{00000000-0000-0000-0000-000000000000}"/>
          </ac:spMkLst>
        </pc:spChg>
        <pc:spChg chg="mod">
          <ac:chgData name="Giles Rhoads" userId="f3c8f654-77b3-4431-9f4e-3472eb5365be" providerId="ADAL" clId="{BB7AB7B7-929F-45D8-B2C2-BB5E026B143E}" dt="2026-04-01T14:05:00.556" v="643" actId="33524"/>
          <ac:spMkLst>
            <pc:docMk/>
            <pc:sldMk cId="1965888749" sldId="347"/>
            <ac:spMk id="5" creationId="{C61E5801-2039-4833-AD17-42436E5E0A16}"/>
          </ac:spMkLst>
        </pc:spChg>
      </pc:sldChg>
      <pc:sldChg chg="modSp mod">
        <pc:chgData name="Giles Rhoads" userId="f3c8f654-77b3-4431-9f4e-3472eb5365be" providerId="ADAL" clId="{BB7AB7B7-929F-45D8-B2C2-BB5E026B143E}" dt="2026-04-01T15:57:55.789" v="907" actId="20577"/>
        <pc:sldMkLst>
          <pc:docMk/>
          <pc:sldMk cId="3187055455" sldId="357"/>
        </pc:sldMkLst>
        <pc:spChg chg="mod">
          <ac:chgData name="Giles Rhoads" userId="f3c8f654-77b3-4431-9f4e-3472eb5365be" providerId="ADAL" clId="{BB7AB7B7-929F-45D8-B2C2-BB5E026B143E}" dt="2026-04-01T15:42:25.042" v="887" actId="20577"/>
          <ac:spMkLst>
            <pc:docMk/>
            <pc:sldMk cId="3187055455" sldId="357"/>
            <ac:spMk id="2" creationId="{00000000-0000-0000-0000-000000000000}"/>
          </ac:spMkLst>
        </pc:spChg>
        <pc:spChg chg="mod">
          <ac:chgData name="Giles Rhoads" userId="f3c8f654-77b3-4431-9f4e-3472eb5365be" providerId="ADAL" clId="{BB7AB7B7-929F-45D8-B2C2-BB5E026B143E}" dt="2026-04-01T15:57:55.789" v="907" actId="20577"/>
          <ac:spMkLst>
            <pc:docMk/>
            <pc:sldMk cId="3187055455" sldId="357"/>
            <ac:spMk id="5" creationId="{C61E5801-2039-4833-AD17-42436E5E0A16}"/>
          </ac:spMkLst>
        </pc:spChg>
      </pc:sldChg>
      <pc:sldChg chg="addSp delSp modSp mod">
        <pc:chgData name="Giles Rhoads" userId="f3c8f654-77b3-4431-9f4e-3472eb5365be" providerId="ADAL" clId="{BB7AB7B7-929F-45D8-B2C2-BB5E026B143E}" dt="2026-04-01T14:57:26.803" v="658" actId="1076"/>
        <pc:sldMkLst>
          <pc:docMk/>
          <pc:sldMk cId="3836944651" sldId="359"/>
        </pc:sldMkLst>
        <pc:picChg chg="del">
          <ac:chgData name="Giles Rhoads" userId="f3c8f654-77b3-4431-9f4e-3472eb5365be" providerId="ADAL" clId="{BB7AB7B7-929F-45D8-B2C2-BB5E026B143E}" dt="2026-04-01T14:15:11.794" v="644" actId="478"/>
          <ac:picMkLst>
            <pc:docMk/>
            <pc:sldMk cId="3836944651" sldId="359"/>
            <ac:picMk id="2" creationId="{DB691415-C23C-8590-B1C9-58FE7976F6BE}"/>
          </ac:picMkLst>
        </pc:picChg>
        <pc:picChg chg="del">
          <ac:chgData name="Giles Rhoads" userId="f3c8f654-77b3-4431-9f4e-3472eb5365be" providerId="ADAL" clId="{BB7AB7B7-929F-45D8-B2C2-BB5E026B143E}" dt="2026-04-01T14:15:16.326" v="647" actId="478"/>
          <ac:picMkLst>
            <pc:docMk/>
            <pc:sldMk cId="3836944651" sldId="359"/>
            <ac:picMk id="3" creationId="{6AF628E3-2DAF-BC16-0CB6-CEF6C68C4029}"/>
          </ac:picMkLst>
        </pc:picChg>
        <pc:picChg chg="add mod">
          <ac:chgData name="Giles Rhoads" userId="f3c8f654-77b3-4431-9f4e-3472eb5365be" providerId="ADAL" clId="{BB7AB7B7-929F-45D8-B2C2-BB5E026B143E}" dt="2026-04-01T14:57:26.803" v="658" actId="1076"/>
          <ac:picMkLst>
            <pc:docMk/>
            <pc:sldMk cId="3836944651" sldId="359"/>
            <ac:picMk id="5" creationId="{4339A9C0-A318-8C69-3BBF-10AC84427159}"/>
          </ac:picMkLst>
        </pc:picChg>
        <pc:cxnChg chg="del">
          <ac:chgData name="Giles Rhoads" userId="f3c8f654-77b3-4431-9f4e-3472eb5365be" providerId="ADAL" clId="{BB7AB7B7-929F-45D8-B2C2-BB5E026B143E}" dt="2026-04-01T14:15:13.908" v="645" actId="478"/>
          <ac:cxnSpMkLst>
            <pc:docMk/>
            <pc:sldMk cId="3836944651" sldId="359"/>
            <ac:cxnSpMk id="22" creationId="{CA8BC8F6-5C0E-5D28-7AC8-E8B02411286B}"/>
          </ac:cxnSpMkLst>
        </pc:cxnChg>
        <pc:cxnChg chg="del">
          <ac:chgData name="Giles Rhoads" userId="f3c8f654-77b3-4431-9f4e-3472eb5365be" providerId="ADAL" clId="{BB7AB7B7-929F-45D8-B2C2-BB5E026B143E}" dt="2026-04-01T14:15:15.180" v="646" actId="478"/>
          <ac:cxnSpMkLst>
            <pc:docMk/>
            <pc:sldMk cId="3836944651" sldId="359"/>
            <ac:cxnSpMk id="30" creationId="{DC2E2696-F6B1-DFE1-D910-538E36C17924}"/>
          </ac:cxnSpMkLst>
        </pc:cxnChg>
      </pc:sldChg>
      <pc:sldChg chg="modSp mod">
        <pc:chgData name="Giles Rhoads" userId="f3c8f654-77b3-4431-9f4e-3472eb5365be" providerId="ADAL" clId="{BB7AB7B7-929F-45D8-B2C2-BB5E026B143E}" dt="2026-04-01T15:40:26.434" v="813" actId="27636"/>
        <pc:sldMkLst>
          <pc:docMk/>
          <pc:sldMk cId="805794537" sldId="360"/>
        </pc:sldMkLst>
        <pc:spChg chg="mod">
          <ac:chgData name="Giles Rhoads" userId="f3c8f654-77b3-4431-9f4e-3472eb5365be" providerId="ADAL" clId="{BB7AB7B7-929F-45D8-B2C2-BB5E026B143E}" dt="2026-04-01T15:40:26.434" v="813" actId="27636"/>
          <ac:spMkLst>
            <pc:docMk/>
            <pc:sldMk cId="805794537" sldId="360"/>
            <ac:spMk id="4" creationId="{8F65FE4F-A66C-32A3-5D21-7E634C344119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908657" y="318863"/>
            <a:ext cx="4004822" cy="2831592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908657" y="3780545"/>
            <a:ext cx="4004822" cy="47957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DD0552-4523-45CF-A8FE-E4EA48AAB264}" type="datetimeFigureOut">
              <a:rPr lang="en-US" smtClean="0"/>
              <a:t>4/1/2026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9C5D3-BCDF-451E-A1E3-A0CA59DC026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24891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DD0552-4523-45CF-A8FE-E4EA48AAB264}" type="datetimeFigureOut">
              <a:rPr lang="en-US" smtClean="0"/>
              <a:t>4/1/2026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9C5D3-BCDF-451E-A1E3-A0CA59DC026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31437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700"/>
            <a:ext cx="7886700" cy="2139950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1700"/>
            <a:ext cx="7886700" cy="1125538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DD0552-4523-45CF-A8FE-E4EA48AAB264}" type="datetimeFigureOut">
              <a:rPr lang="en-US" smtClean="0"/>
              <a:t>4/1/2026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9C5D3-BCDF-451E-A1E3-A0CA59DC026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3246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70013"/>
            <a:ext cx="3867150" cy="326231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370013"/>
            <a:ext cx="3867150" cy="326231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DD0552-4523-45CF-A8FE-E4EA48AAB264}" type="datetimeFigureOut">
              <a:rPr lang="en-US" smtClean="0"/>
              <a:t>4/1/2026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9C5D3-BCDF-451E-A1E3-A0CA59DC026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67416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274638"/>
            <a:ext cx="7886700" cy="99377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260475"/>
            <a:ext cx="3868737" cy="6191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1879600"/>
            <a:ext cx="3868737" cy="2762250"/>
          </a:xfrm>
        </p:spPr>
        <p:txBody>
          <a:bodyPr>
            <a:noAutofit/>
          </a:bodyPr>
          <a:lstStyle>
            <a:lvl1pPr>
              <a:defRPr sz="3600"/>
            </a:lvl1pPr>
            <a:lvl2pPr>
              <a:defRPr sz="3200"/>
            </a:lvl2pPr>
            <a:lvl3pPr>
              <a:defRPr sz="28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475"/>
            <a:ext cx="3887788" cy="6191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9600"/>
            <a:ext cx="3887788" cy="2762250"/>
          </a:xfrm>
        </p:spPr>
        <p:txBody>
          <a:bodyPr/>
          <a:lstStyle>
            <a:lvl1pPr>
              <a:defRPr sz="3600"/>
            </a:lvl1pPr>
            <a:lvl2pPr>
              <a:defRPr sz="3200"/>
            </a:lvl2pPr>
            <a:lvl3pPr>
              <a:defRPr sz="28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DD0552-4523-45CF-A8FE-E4EA48AAB264}" type="datetimeFigureOut">
              <a:rPr lang="en-US" smtClean="0"/>
              <a:t>4/1/2026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9C5D3-BCDF-451E-A1E3-A0CA59DC026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80146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DD0552-4523-45CF-A8FE-E4EA48AAB264}" type="datetimeFigureOut">
              <a:rPr lang="en-US" smtClean="0"/>
              <a:t>4/1/2026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9C5D3-BCDF-451E-A1E3-A0CA59DC026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27103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DD0552-4523-45CF-A8FE-E4EA48AAB264}" type="datetimeFigureOut">
              <a:rPr lang="en-US" smtClean="0"/>
              <a:t>4/1/2026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9C5D3-BCDF-451E-A1E3-A0CA59DC026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57289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42900"/>
            <a:ext cx="2949575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741363"/>
            <a:ext cx="4629150" cy="36544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1543050"/>
            <a:ext cx="2949575" cy="28590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DD0552-4523-45CF-A8FE-E4EA48AAB264}" type="datetimeFigureOut">
              <a:rPr lang="en-US" smtClean="0"/>
              <a:t>4/1/2026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9C5D3-BCDF-451E-A1E3-A0CA59DC026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83985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42900"/>
            <a:ext cx="2949575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741363"/>
            <a:ext cx="4629150" cy="36544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1543050"/>
            <a:ext cx="2949575" cy="28590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DD0552-4523-45CF-A8FE-E4EA48AAB264}" type="datetimeFigureOut">
              <a:rPr lang="en-US" smtClean="0"/>
              <a:t>4/1/2026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9C5D3-BCDF-451E-A1E3-A0CA59DC026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58041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70013"/>
            <a:ext cx="7886700" cy="32623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entaur" panose="02030504050205020304" pitchFamily="18" charset="0"/>
              </a:defRPr>
            </a:lvl1pPr>
          </a:lstStyle>
          <a:p>
            <a:fld id="{49DD0552-4523-45CF-A8FE-E4EA48AAB264}" type="datetimeFigureOut">
              <a:rPr lang="en-US" smtClean="0"/>
              <a:pPr/>
              <a:t>4/1/2026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entaur" panose="02030504050205020304" pitchFamily="18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entaur" panose="02030504050205020304" pitchFamily="18" charset="0"/>
              </a:defRPr>
            </a:lvl1pPr>
          </a:lstStyle>
          <a:p>
            <a:fld id="{4839C5D3-BCDF-451E-A1E3-A0CA59DC026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35933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  <p:sldLayoutId id="2147483660" r:id="rId4"/>
    <p:sldLayoutId id="2147483661" r:id="rId5"/>
    <p:sldLayoutId id="2147483662" r:id="rId6"/>
    <p:sldLayoutId id="2147483663" r:id="rId7"/>
    <p:sldLayoutId id="2147483664" r:id="rId8"/>
    <p:sldLayoutId id="2147483665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bg1"/>
          </a:solidFill>
          <a:latin typeface="Times New Roman" panose="02020603050405020304" pitchFamily="18" charset="0"/>
          <a:ea typeface="+mj-ea"/>
          <a:cs typeface="Times New Roman" panose="02020603050405020304" pitchFamily="18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400" kern="1200">
          <a:solidFill>
            <a:schemeClr val="bg1"/>
          </a:solidFill>
          <a:latin typeface="Centaur" panose="02030504050205020304" pitchFamily="18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4000" kern="1200">
          <a:solidFill>
            <a:schemeClr val="bg1"/>
          </a:solidFill>
          <a:latin typeface="Centaur" panose="02030504050205020304" pitchFamily="18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3600" kern="1200">
          <a:solidFill>
            <a:schemeClr val="bg1"/>
          </a:solidFill>
          <a:latin typeface="Centaur" panose="02030504050205020304" pitchFamily="18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3200" kern="1200">
          <a:solidFill>
            <a:schemeClr val="bg1"/>
          </a:solidFill>
          <a:latin typeface="Centaur" panose="02030504050205020304" pitchFamily="18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3200" kern="1200">
          <a:solidFill>
            <a:schemeClr val="bg1"/>
          </a:solidFill>
          <a:latin typeface="Centaur" panose="02030504050205020304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07709" y="570689"/>
            <a:ext cx="5336291" cy="931095"/>
          </a:xfrm>
        </p:spPr>
        <p:txBody>
          <a:bodyPr>
            <a:noAutofit/>
          </a:bodyPr>
          <a:lstStyle/>
          <a:p>
            <a:r>
              <a:rPr lang="en-US" sz="4800" dirty="0">
                <a:latin typeface="Centaur" panose="02030504050205020304" pitchFamily="18" charset="0"/>
              </a:rPr>
              <a:t>Pre-Bid Meeting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07709" y="1733721"/>
            <a:ext cx="5196954" cy="2483007"/>
          </a:xfrm>
          <a:noFill/>
          <a:ln>
            <a:noFill/>
          </a:ln>
          <a:effectLst>
            <a:outerShdw blurRad="107950" dist="12700" dir="5400000" algn="ctr">
              <a:srgbClr val="000000"/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Centaur" panose="02030504050205020304" pitchFamily="18" charset="0"/>
                <a:cs typeface="Arial" panose="020B0604020202020204" pitchFamily="34" charset="0"/>
              </a:rPr>
              <a:t>ITB2025-175CE</a:t>
            </a:r>
          </a:p>
          <a:p>
            <a:r>
              <a:rPr lang="en-US" b="1" dirty="0">
                <a:solidFill>
                  <a:schemeClr val="bg1"/>
                </a:solidFill>
                <a:latin typeface="Centaur" panose="02030504050205020304" pitchFamily="18" charset="0"/>
                <a:cs typeface="Arial" panose="020B0604020202020204" pitchFamily="34" charset="0"/>
              </a:rPr>
              <a:t>LAP PROJECT</a:t>
            </a:r>
          </a:p>
          <a:p>
            <a:r>
              <a:rPr lang="en-US" b="1" dirty="0">
                <a:solidFill>
                  <a:schemeClr val="bg1"/>
                </a:solidFill>
                <a:latin typeface="Centaur" panose="02030504050205020304" pitchFamily="18" charset="0"/>
                <a:cs typeface="Arial" panose="020B0604020202020204" pitchFamily="34" charset="0"/>
              </a:rPr>
              <a:t>CONSTRUCTION OF FAIRCHILD AVENUE SHARED USE PATH AND BIKE LANE</a:t>
            </a:r>
          </a:p>
          <a:p>
            <a:r>
              <a:rPr lang="en-US" b="1" dirty="0">
                <a:solidFill>
                  <a:schemeClr val="bg1"/>
                </a:solidFill>
                <a:latin typeface="Centaur" panose="02030504050205020304" pitchFamily="18" charset="0"/>
                <a:cs typeface="Arial" panose="020B0604020202020204" pitchFamily="34" charset="0"/>
              </a:rPr>
              <a:t>April 2, 2026</a:t>
            </a:r>
          </a:p>
          <a:p>
            <a:endParaRPr lang="en-US" b="1" dirty="0">
              <a:solidFill>
                <a:schemeClr val="bg1"/>
              </a:solidFill>
              <a:latin typeface="Centaur" panose="02030504050205020304" pitchFamily="18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62864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409303"/>
            <a:ext cx="7886700" cy="444137"/>
          </a:xfrm>
        </p:spPr>
        <p:txBody>
          <a:bodyPr>
            <a:normAutofit fontScale="90000"/>
          </a:bodyPr>
          <a:lstStyle/>
          <a:p>
            <a:r>
              <a:rPr lang="en-US" sz="1800" dirty="0">
                <a:latin typeface="Centaur" panose="02030504050205020304" pitchFamily="18" charset="0"/>
              </a:rPr>
              <a:t>ITB2025-175CE</a:t>
            </a:r>
            <a:br>
              <a:rPr lang="en-US" sz="1800" dirty="0">
                <a:latin typeface="Centaur" panose="02030504050205020304" pitchFamily="18" charset="0"/>
              </a:rPr>
            </a:br>
            <a:r>
              <a:rPr lang="en-US" sz="1800" dirty="0">
                <a:latin typeface="Centaur" panose="02030504050205020304" pitchFamily="18" charset="0"/>
              </a:rPr>
              <a:t>CONSTRUCTION OF FAIRCHILD AVENUE SHARED USE PATH AND BIKE LANE</a:t>
            </a:r>
            <a:br>
              <a:rPr lang="en-US" sz="2000" dirty="0">
                <a:latin typeface="Centaur" panose="02030504050205020304" pitchFamily="18" charset="0"/>
              </a:rPr>
            </a:br>
            <a:endParaRPr lang="en-US" sz="2000" u="sng" dirty="0">
              <a:latin typeface="Centaur" panose="02030504050205020304" pitchFamily="18" charset="0"/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C61E5801-2039-4833-AD17-42436E5E0A1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923109"/>
            <a:ext cx="7886700" cy="4093028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en-US" sz="2400" dirty="0"/>
              <a:t>The contractor will modify roadway cross section to allow for the installation of a 10-foot-wide shared use path on southside of the roadway and a 5-foot-wide buffered bicycle lane on the northside.  Project include drainage improvements, concrete work, milling and resurfacing, roadway striping and painting.    </a:t>
            </a:r>
          </a:p>
          <a:p>
            <a:pPr marL="0" indent="0" algn="just">
              <a:buNone/>
            </a:pPr>
            <a:r>
              <a:rPr lang="en-US" sz="2400" dirty="0"/>
              <a:t>Florida Department of Transportation (FDOT) Local Agency Program (LAP) grant funded project (federal).</a:t>
            </a:r>
          </a:p>
          <a:p>
            <a:pPr marL="0" indent="0" algn="just">
              <a:buNone/>
            </a:pPr>
            <a:r>
              <a:rPr lang="en-US" sz="2400" u="sng" dirty="0"/>
              <a:t>Driveway entrance to USPS must remain open in one direction during the duration of the project.  </a:t>
            </a:r>
          </a:p>
          <a:p>
            <a:pPr marL="0" indent="0" algn="just">
              <a:buNone/>
            </a:pPr>
            <a:r>
              <a:rPr lang="en-US" sz="2400" dirty="0"/>
              <a:t>Project will be completed 230 days after NTP.</a:t>
            </a:r>
          </a:p>
          <a:p>
            <a:pPr marL="0" indent="0" algn="just">
              <a:buNone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9658887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C18EF93C-8FB8-B723-1B7A-799D4E2B4D36}"/>
              </a:ext>
            </a:extLst>
          </p:cNvPr>
          <p:cNvSpPr txBox="1"/>
          <p:nvPr/>
        </p:nvSpPr>
        <p:spPr>
          <a:xfrm>
            <a:off x="449826" y="388188"/>
            <a:ext cx="585511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Layout of Proposed Project</a:t>
            </a:r>
            <a:endParaRPr lang="en-US" sz="3600" dirty="0">
              <a:solidFill>
                <a:schemeClr val="bg1">
                  <a:lumMod val="95000"/>
                </a:schemeClr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339A9C0-A318-8C69-3BBF-10AC8442715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286" y="888592"/>
            <a:ext cx="8980714" cy="42549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69446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E7A818A-997D-6560-6728-8EEA8E02F6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03906"/>
            <a:ext cx="9144000" cy="21356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067698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D36269E-6C3B-EEB5-4537-05F7DFDA35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</p:spPr>
        <p:txBody>
          <a:bodyPr/>
          <a:lstStyle/>
          <a:p>
            <a:r>
              <a:rPr lang="en-US" dirty="0"/>
              <a:t>Project Requirements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8AB901FE-68AE-AF42-5940-24ABA302D3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370013"/>
            <a:ext cx="7886700" cy="3262312"/>
          </a:xfrm>
        </p:spPr>
        <p:txBody>
          <a:bodyPr>
            <a:normAutofit fontScale="40000" lnSpcReduction="20000"/>
          </a:bodyPr>
          <a:lstStyle/>
          <a:p>
            <a:r>
              <a:rPr lang="en-US" dirty="0"/>
              <a:t>FDOT Specifications – Big 3</a:t>
            </a:r>
          </a:p>
          <a:p>
            <a:r>
              <a:rPr lang="en-US" dirty="0"/>
              <a:t>Proprietary Products </a:t>
            </a:r>
          </a:p>
          <a:p>
            <a:pPr lvl="1"/>
            <a:r>
              <a:rPr lang="en-US" dirty="0"/>
              <a:t>Carmanah RRFB’s</a:t>
            </a:r>
          </a:p>
          <a:p>
            <a:pPr lvl="1"/>
            <a:r>
              <a:rPr lang="en-US" dirty="0"/>
              <a:t>Pattern Pavement</a:t>
            </a:r>
          </a:p>
          <a:p>
            <a:r>
              <a:rPr lang="en-US" dirty="0"/>
              <a:t>Division 1 – LAP Specification</a:t>
            </a:r>
          </a:p>
          <a:p>
            <a:r>
              <a:rPr lang="en-US" dirty="0"/>
              <a:t>FHWA 1273 Compliance</a:t>
            </a:r>
          </a:p>
          <a:p>
            <a:r>
              <a:rPr lang="en-US" dirty="0"/>
              <a:t>Certified Payroll – Davis Bacon Wage Tables</a:t>
            </a:r>
          </a:p>
          <a:p>
            <a:r>
              <a:rPr lang="en-US" dirty="0"/>
              <a:t>BABA Compliance to </a:t>
            </a:r>
            <a:r>
              <a:rPr lang="en-US" u="sng" dirty="0"/>
              <a:t>include manufacture submittal backup</a:t>
            </a:r>
            <a:r>
              <a:rPr lang="en-US" dirty="0"/>
              <a:t> (See LAP Div 1 Specs)</a:t>
            </a:r>
            <a:endParaRPr lang="en-US" u="sng" dirty="0"/>
          </a:p>
          <a:p>
            <a:r>
              <a:rPr lang="en-US" u="sng" dirty="0"/>
              <a:t>DBE Goal </a:t>
            </a:r>
            <a:r>
              <a:rPr lang="en-US" dirty="0"/>
              <a:t>– 10.58%</a:t>
            </a:r>
          </a:p>
          <a:p>
            <a:r>
              <a:rPr lang="en-US" dirty="0"/>
              <a:t>Delivery Tickets:  Asphalt, Concrete, and SOD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87907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E9951D59-3318-F6A4-421A-4341938360CB}"/>
              </a:ext>
            </a:extLst>
          </p:cNvPr>
          <p:cNvSpPr txBox="1"/>
          <p:nvPr/>
        </p:nvSpPr>
        <p:spPr>
          <a:xfrm>
            <a:off x="235667" y="326572"/>
            <a:ext cx="8672666" cy="46474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bg1">
                    <a:lumMod val="95000"/>
                  </a:schemeClr>
                </a:solidFill>
              </a:rPr>
              <a:t>Proprietary Products - No Substitutes</a:t>
            </a:r>
          </a:p>
          <a:p>
            <a:pPr lvl="1"/>
            <a:endParaRPr lang="en-US" sz="2000" dirty="0">
              <a:solidFill>
                <a:schemeClr val="bg1">
                  <a:lumMod val="95000"/>
                </a:schemeClr>
              </a:solidFill>
            </a:endParaRPr>
          </a:p>
          <a:p>
            <a:pPr lvl="1"/>
            <a:endParaRPr lang="en-US" sz="2000" dirty="0">
              <a:solidFill>
                <a:schemeClr val="bg1">
                  <a:lumMod val="95000"/>
                </a:schemeClr>
              </a:solidFill>
            </a:endParaRPr>
          </a:p>
          <a:p>
            <a:pPr lvl="1"/>
            <a:endParaRPr lang="en-US" sz="2000" dirty="0">
              <a:solidFill>
                <a:schemeClr val="bg1">
                  <a:lumMod val="95000"/>
                </a:schemeClr>
              </a:solidFill>
            </a:endParaRPr>
          </a:p>
          <a:p>
            <a:pPr lvl="1"/>
            <a:endParaRPr lang="en-US" sz="2000" dirty="0">
              <a:solidFill>
                <a:schemeClr val="bg1">
                  <a:lumMod val="95000"/>
                </a:schemeClr>
              </a:solidFill>
            </a:endParaRPr>
          </a:p>
          <a:p>
            <a:pPr lvl="1"/>
            <a:endParaRPr lang="en-US" sz="2000" dirty="0">
              <a:solidFill>
                <a:schemeClr val="bg1">
                  <a:lumMod val="95000"/>
                </a:schemeClr>
              </a:solidFill>
            </a:endParaRPr>
          </a:p>
          <a:p>
            <a:pPr lvl="1"/>
            <a:endParaRPr lang="en-US" sz="2000" dirty="0">
              <a:solidFill>
                <a:schemeClr val="bg1">
                  <a:lumMod val="95000"/>
                </a:schemeClr>
              </a:solidFill>
            </a:endParaRPr>
          </a:p>
          <a:p>
            <a:pPr lvl="1"/>
            <a:endParaRPr lang="en-US" sz="2000" dirty="0">
              <a:solidFill>
                <a:schemeClr val="bg1">
                  <a:lumMod val="95000"/>
                </a:schemeClr>
              </a:solidFill>
            </a:endParaRPr>
          </a:p>
          <a:p>
            <a:pPr lvl="1"/>
            <a:endParaRPr lang="en-US" sz="2000" dirty="0">
              <a:solidFill>
                <a:schemeClr val="bg1">
                  <a:lumMod val="95000"/>
                </a:schemeClr>
              </a:solidFill>
            </a:endParaRPr>
          </a:p>
          <a:p>
            <a:pPr lvl="1"/>
            <a:endParaRPr lang="en-US" sz="2000" dirty="0">
              <a:solidFill>
                <a:schemeClr val="bg1">
                  <a:lumMod val="95000"/>
                </a:schemeClr>
              </a:solidFill>
            </a:endParaRPr>
          </a:p>
          <a:p>
            <a:pPr lvl="1"/>
            <a:endParaRPr lang="en-US" sz="2000" dirty="0">
              <a:solidFill>
                <a:schemeClr val="bg1">
                  <a:lumMod val="95000"/>
                </a:schemeClr>
              </a:solidFill>
            </a:endParaRPr>
          </a:p>
          <a:p>
            <a:pPr lvl="1"/>
            <a:endParaRPr lang="en-US" sz="2000" dirty="0">
              <a:solidFill>
                <a:schemeClr val="bg1">
                  <a:lumMod val="95000"/>
                </a:schemeClr>
              </a:solidFill>
            </a:endParaRPr>
          </a:p>
          <a:p>
            <a:r>
              <a:rPr lang="en-US" sz="2800" dirty="0">
                <a:solidFill>
                  <a:schemeClr val="bg1">
                    <a:lumMod val="95000"/>
                  </a:schemeClr>
                </a:solidFill>
              </a:rPr>
              <a:t>BABA Compliance Items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>
                    <a:lumMod val="95000"/>
                  </a:schemeClr>
                </a:solidFill>
              </a:rPr>
              <a:t>Pay Items 500-700 – Provide submittal backup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6CCCBCD-6F52-B381-E08B-992621B6145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2141" y="757645"/>
            <a:ext cx="1924142" cy="341593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F5C788CD-A228-6EF3-46A9-EC593BCA9E2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99287" y="757645"/>
            <a:ext cx="2637703" cy="34159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775968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511175"/>
            <a:ext cx="7886700" cy="444137"/>
          </a:xfrm>
        </p:spPr>
        <p:txBody>
          <a:bodyPr>
            <a:noAutofit/>
          </a:bodyPr>
          <a:lstStyle/>
          <a:p>
            <a:r>
              <a:rPr lang="en-US" sz="3600" dirty="0">
                <a:latin typeface="Centaur" panose="02030504050205020304" pitchFamily="18" charset="0"/>
              </a:rPr>
              <a:t>Construction Operations</a:t>
            </a:r>
            <a:br>
              <a:rPr lang="en-US" sz="3600" dirty="0">
                <a:latin typeface="Centaur" panose="02030504050205020304" pitchFamily="18" charset="0"/>
              </a:rPr>
            </a:br>
            <a:endParaRPr lang="en-US" sz="3600" u="sng" dirty="0">
              <a:latin typeface="Centaur" panose="02030504050205020304" pitchFamily="18" charset="0"/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F65FE4F-A66C-32A3-5D21-7E634C34411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Phasing &amp; MOT Plans – Must provide access to USPS</a:t>
            </a:r>
          </a:p>
          <a:p>
            <a:r>
              <a:rPr lang="en-US" sz="3200" dirty="0"/>
              <a:t>Staging Area</a:t>
            </a:r>
          </a:p>
          <a:p>
            <a:pPr lvl="1"/>
            <a:r>
              <a:rPr lang="en-US" sz="2800" dirty="0"/>
              <a:t>In the right of way </a:t>
            </a:r>
          </a:p>
          <a:p>
            <a:pPr lvl="1"/>
            <a:r>
              <a:rPr lang="en-US" sz="2800" dirty="0"/>
              <a:t>Additional Staging to be consider.  </a:t>
            </a:r>
          </a:p>
        </p:txBody>
      </p:sp>
    </p:spTree>
    <p:extLst>
      <p:ext uri="{BB962C8B-B14F-4D97-AF65-F5344CB8AC3E}">
        <p14:creationId xmlns:p14="http://schemas.microsoft.com/office/powerpoint/2010/main" val="80579453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409303"/>
            <a:ext cx="7886700" cy="444137"/>
          </a:xfrm>
        </p:spPr>
        <p:txBody>
          <a:bodyPr>
            <a:normAutofit fontScale="90000"/>
          </a:bodyPr>
          <a:lstStyle/>
          <a:p>
            <a:r>
              <a:rPr lang="en-US" sz="1800" dirty="0">
                <a:latin typeface="Centaur" panose="02030504050205020304" pitchFamily="18" charset="0"/>
              </a:rPr>
              <a:t>ITB2025-175CE</a:t>
            </a:r>
            <a:br>
              <a:rPr lang="en-US" sz="1800" dirty="0">
                <a:latin typeface="Centaur" panose="02030504050205020304" pitchFamily="18" charset="0"/>
              </a:rPr>
            </a:br>
            <a:r>
              <a:rPr lang="en-US" sz="1800" dirty="0">
                <a:latin typeface="Centaur" panose="02030504050205020304" pitchFamily="18" charset="0"/>
              </a:rPr>
              <a:t>CONSTRUCTION OF FAIRCHILD AVENUE </a:t>
            </a:r>
            <a:br>
              <a:rPr lang="en-US" sz="2000" dirty="0">
                <a:latin typeface="Centaur" panose="02030504050205020304" pitchFamily="18" charset="0"/>
              </a:rPr>
            </a:br>
            <a:endParaRPr lang="en-US" sz="2000" u="sng" dirty="0">
              <a:latin typeface="Centaur" panose="02030504050205020304" pitchFamily="18" charset="0"/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C61E5801-2039-4833-AD17-42436E5E0A1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923109"/>
            <a:ext cx="7886700" cy="4093028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en-US" sz="2400" dirty="0"/>
              <a:t>Bid Due: 	April 24, 2026 by 3:00 pm</a:t>
            </a:r>
          </a:p>
          <a:p>
            <a:pPr marL="0" indent="0" algn="just">
              <a:buNone/>
            </a:pPr>
            <a:r>
              <a:rPr lang="en-US" sz="2400" dirty="0"/>
              <a:t>Cost Estimate: </a:t>
            </a:r>
            <a:r>
              <a:rPr lang="en-US" sz="2400"/>
              <a:t>	$2,101,060.00 </a:t>
            </a:r>
            <a:endParaRPr lang="en-US" sz="2400" dirty="0"/>
          </a:p>
          <a:p>
            <a:pPr marL="0" indent="0" algn="just">
              <a:buNone/>
            </a:pPr>
            <a:r>
              <a:rPr lang="en-US" sz="2400" dirty="0"/>
              <a:t>Completion:	230 days (barring any delays).  We close project with 		FDOT on December 31, 2027</a:t>
            </a:r>
          </a:p>
          <a:p>
            <a:pPr marL="0" indent="0" algn="just">
              <a:buNone/>
            </a:pPr>
            <a:endParaRPr lang="en-US" sz="2400" dirty="0"/>
          </a:p>
          <a:p>
            <a:pPr marL="0" indent="0" algn="just">
              <a:buNone/>
            </a:pPr>
            <a:endParaRPr lang="en-US" sz="2400" dirty="0"/>
          </a:p>
          <a:p>
            <a:pPr marL="0" indent="0" algn="just">
              <a:buNone/>
            </a:pPr>
            <a:r>
              <a:rPr lang="en-US" sz="2400" u="sng" dirty="0"/>
              <a:t>		Questions?</a:t>
            </a:r>
          </a:p>
          <a:p>
            <a:pPr marL="0" indent="0" algn="just">
              <a:buNone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187055455"/>
      </p:ext>
    </p:extLst>
  </p:cSld>
  <p:clrMapOvr>
    <a:masterClrMapping/>
  </p:clrMapOvr>
</p:sld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BG_Blue.potx [Read-Only]" id="{9B8F3F21-5F7B-4605-BC0B-D1CF90C033A8}" vid="{6E7FA794-39C3-41DD-8BA8-1642974156E4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2f0cd9ac-c803-4fa7-98ed-34a1cf2a510a" xsi:nil="true"/>
    <lcf76f155ced4ddcb4097134ff3c332f xmlns="59ecc7e4-eff1-4116-a483-f32755b07d5e">
      <Terms xmlns="http://schemas.microsoft.com/office/infopath/2007/PartnerControls"/>
    </lcf76f155ced4ddcb4097134ff3c332f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9E25B7DED910543A7772A7942AA887F" ma:contentTypeVersion="15" ma:contentTypeDescription="Create a new document." ma:contentTypeScope="" ma:versionID="6b89ace6fa57777a144ddbff346f65eb">
  <xsd:schema xmlns:xsd="http://www.w3.org/2001/XMLSchema" xmlns:xs="http://www.w3.org/2001/XMLSchema" xmlns:p="http://schemas.microsoft.com/office/2006/metadata/properties" xmlns:ns2="59ecc7e4-eff1-4116-a483-f32755b07d5e" xmlns:ns3="7b040572-2d65-4887-96b2-9a865651990b" xmlns:ns4="2f0cd9ac-c803-4fa7-98ed-34a1cf2a510a" targetNamespace="http://schemas.microsoft.com/office/2006/metadata/properties" ma:root="true" ma:fieldsID="1a31cfe4dbafbfcab9e971fb528e903b" ns2:_="" ns3:_="" ns4:_="">
    <xsd:import namespace="59ecc7e4-eff1-4116-a483-f32755b07d5e"/>
    <xsd:import namespace="7b040572-2d65-4887-96b2-9a865651990b"/>
    <xsd:import namespace="2f0cd9ac-c803-4fa7-98ed-34a1cf2a510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GenerationTime" minOccurs="0"/>
                <xsd:element ref="ns2:MediaServiceEventHashCode" minOccurs="0"/>
                <xsd:element ref="ns2:lcf76f155ced4ddcb4097134ff3c332f" minOccurs="0"/>
                <xsd:element ref="ns4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9ecc7e4-eff1-4116-a483-f32755b07d5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lcf76f155ced4ddcb4097134ff3c332f" ma:index="19" nillable="true" ma:taxonomy="true" ma:internalName="lcf76f155ced4ddcb4097134ff3c332f" ma:taxonomyFieldName="MediaServiceImageTags" ma:displayName="Image Tags" ma:readOnly="false" ma:fieldId="{5cf76f15-5ced-4ddc-b409-7134ff3c332f}" ma:taxonomyMulti="true" ma:sspId="596f4544-44b3-454d-ba16-57138b898768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1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b040572-2d65-4887-96b2-9a865651990b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f0cd9ac-c803-4fa7-98ed-34a1cf2a510a" elementFormDefault="qualified">
    <xsd:import namespace="http://schemas.microsoft.com/office/2006/documentManagement/types"/>
    <xsd:import namespace="http://schemas.microsoft.com/office/infopath/2007/PartnerControls"/>
    <xsd:element name="TaxCatchAll" ma:index="20" nillable="true" ma:displayName="Taxonomy Catch All Column" ma:hidden="true" ma:list="{99091f6c-46dc-412c-be43-94f3e807ace4}" ma:internalName="TaxCatchAll" ma:showField="CatchAllData" ma:web="176b2163-6ccd-41b1-b298-869fe513071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45BDA378-1463-4C02-B28E-71BFE6CEBD63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D5CCDEA0-8617-4626-BBED-2373A52AE406}">
  <ds:schemaRefs>
    <ds:schemaRef ds:uri="http://schemas.microsoft.com/office/2006/metadata/properties"/>
    <ds:schemaRef ds:uri="http://schemas.microsoft.com/office/infopath/2007/PartnerControls"/>
    <ds:schemaRef ds:uri="2f0cd9ac-c803-4fa7-98ed-34a1cf2a510a"/>
    <ds:schemaRef ds:uri="59ecc7e4-eff1-4116-a483-f32755b07d5e"/>
  </ds:schemaRefs>
</ds:datastoreItem>
</file>

<file path=customXml/itemProps3.xml><?xml version="1.0" encoding="utf-8"?>
<ds:datastoreItem xmlns:ds="http://schemas.openxmlformats.org/officeDocument/2006/customXml" ds:itemID="{5CBBE00D-4F2E-4887-B0E7-84EE8A888A3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9ecc7e4-eff1-4116-a483-f32755b07d5e"/>
    <ds:schemaRef ds:uri="7b040572-2d65-4887-96b2-9a865651990b"/>
    <ds:schemaRef ds:uri="2f0cd9ac-c803-4fa7-98ed-34a1cf2a510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PBG Blue PowerPoint Template</Template>
  <TotalTime>3533</TotalTime>
  <Words>278</Words>
  <Application>Microsoft Office PowerPoint</Application>
  <PresentationFormat>On-screen Show (16:9)</PresentationFormat>
  <Paragraphs>48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Centaur</vt:lpstr>
      <vt:lpstr>Times New Roman</vt:lpstr>
      <vt:lpstr>Custom Design</vt:lpstr>
      <vt:lpstr>Pre-Bid Meeting</vt:lpstr>
      <vt:lpstr>ITB2025-175CE CONSTRUCTION OF FAIRCHILD AVENUE SHARED USE PATH AND BIKE LANE </vt:lpstr>
      <vt:lpstr>PowerPoint Presentation</vt:lpstr>
      <vt:lpstr>PowerPoint Presentation</vt:lpstr>
      <vt:lpstr>Project Requirements</vt:lpstr>
      <vt:lpstr>PowerPoint Presentation</vt:lpstr>
      <vt:lpstr>Construction Operations </vt:lpstr>
      <vt:lpstr>ITB2025-175CE CONSTRUCTION OF FAIRCHILD AVENUE  </vt:lpstr>
    </vt:vector>
  </TitlesOfParts>
  <Company>City of Palm Beach Gardens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>Palm Beach Gardens Blue PowerPoint Template</dc:subject>
  <dc:creator>Km Ra</dc:creator>
  <cp:lastModifiedBy>Giles Rhoads</cp:lastModifiedBy>
  <cp:revision>62</cp:revision>
  <dcterms:created xsi:type="dcterms:W3CDTF">2016-10-13T19:12:18Z</dcterms:created>
  <dcterms:modified xsi:type="dcterms:W3CDTF">2026-04-01T15:58:00Z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0x01010059E25B7DED910543A7772A7942AA887F</vt:lpwstr>
  </property>
  <property fmtid="{D5CDD505-2E9C-101B-9397-08002B2CF9AE}" pid="3" name="MSIP_Label_dec2c8ff-d603-46ec-b1e6-840ae3fad9d4_Enabled">
    <vt:lpwstr>true</vt:lpwstr>
  </property>
  <property fmtid="{D5CDD505-2E9C-101B-9397-08002B2CF9AE}" pid="4" name="MSIP_Label_dec2c8ff-d603-46ec-b1e6-840ae3fad9d4_SetDate">
    <vt:lpwstr>2025-10-09T18:33:55Z</vt:lpwstr>
  </property>
  <property fmtid="{D5CDD505-2E9C-101B-9397-08002B2CF9AE}" pid="5" name="MSIP_Label_dec2c8ff-d603-46ec-b1e6-840ae3fad9d4_Method">
    <vt:lpwstr>Standard</vt:lpwstr>
  </property>
  <property fmtid="{D5CDD505-2E9C-101B-9397-08002B2CF9AE}" pid="6" name="MSIP_Label_dec2c8ff-d603-46ec-b1e6-840ae3fad9d4_Name">
    <vt:lpwstr>Public</vt:lpwstr>
  </property>
  <property fmtid="{D5CDD505-2E9C-101B-9397-08002B2CF9AE}" pid="7" name="MSIP_Label_dec2c8ff-d603-46ec-b1e6-840ae3fad9d4_SiteId">
    <vt:lpwstr>f9bf5668-fdc7-47ad-be7a-4c58c8f1ec13</vt:lpwstr>
  </property>
  <property fmtid="{D5CDD505-2E9C-101B-9397-08002B2CF9AE}" pid="8" name="MSIP_Label_dec2c8ff-d603-46ec-b1e6-840ae3fad9d4_ActionId">
    <vt:lpwstr>cfd7a0f3-e10e-4133-be57-4175cfe12431</vt:lpwstr>
  </property>
  <property fmtid="{D5CDD505-2E9C-101B-9397-08002B2CF9AE}" pid="9" name="MSIP_Label_dec2c8ff-d603-46ec-b1e6-840ae3fad9d4_ContentBits">
    <vt:lpwstr>0</vt:lpwstr>
  </property>
  <property fmtid="{D5CDD505-2E9C-101B-9397-08002B2CF9AE}" pid="10" name="MSIP_Label_dec2c8ff-d603-46ec-b1e6-840ae3fad9d4_Tag">
    <vt:lpwstr>10, 3, 0, 1</vt:lpwstr>
  </property>
  <property fmtid="{D5CDD505-2E9C-101B-9397-08002B2CF9AE}" pid="11" name="MediaServiceImageTags">
    <vt:lpwstr/>
  </property>
</Properties>
</file>